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c841d3fac_2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c841d3fac_2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c841d3fac_2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c841d3fac_2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c841d3fac_2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c841d3fac_2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c841d3f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c841d3f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c841d3fa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c841d3fa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c841d3fac_1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c841d3fac_1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c841d3fa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c841d3fa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c841d3fac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c841d3fac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c841d3fac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c841d3fac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8.jpg"/><Relationship Id="rId5" Type="http://schemas.openxmlformats.org/officeDocument/2006/relationships/image" Target="../media/image13.jpg"/><Relationship Id="rId6" Type="http://schemas.openxmlformats.org/officeDocument/2006/relationships/image" Target="../media/image22.jpg"/><Relationship Id="rId7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1.jp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Udta Teer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Dekh mat pagli,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 </a:t>
            </a:r>
            <a:r>
              <a:rPr lang="en">
                <a:solidFill>
                  <a:srgbClr val="FFD966"/>
                </a:solidFill>
              </a:rPr>
              <a:t>Compile</a:t>
            </a:r>
            <a:r>
              <a:rPr lang="en"/>
              <a:t> } ho jayega.</a:t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350375" y="1127325"/>
            <a:ext cx="2340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</a:t>
            </a:r>
            <a:r>
              <a:rPr lang="en" sz="28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ctrTitle"/>
          </p:nvPr>
        </p:nvSpPr>
        <p:spPr>
          <a:xfrm>
            <a:off x="659400" y="322575"/>
            <a:ext cx="67323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</a:t>
            </a:r>
            <a:r>
              <a:rPr b="1" lang="en" sz="5000">
                <a:solidFill>
                  <a:srgbClr val="FF0000"/>
                </a:solidFill>
              </a:rPr>
              <a:t>SeReE </a:t>
            </a:r>
            <a:r>
              <a:rPr lang="en"/>
              <a:t>magic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460950" y="585800"/>
            <a:ext cx="8222100" cy="12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0000"/>
                </a:solidFill>
              </a:rPr>
              <a:t>SeReE </a:t>
            </a:r>
            <a:r>
              <a:rPr b="1" lang="en" sz="5000">
                <a:solidFill>
                  <a:srgbClr val="FFFFFF"/>
                </a:solidFill>
              </a:rPr>
              <a:t>Recipe:</a:t>
            </a:r>
            <a:endParaRPr sz="5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224" y="1343202"/>
            <a:ext cx="1078925" cy="89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625" y="1751225"/>
            <a:ext cx="1000225" cy="11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025" y="1432375"/>
            <a:ext cx="1416302" cy="10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864950"/>
            <a:ext cx="1300451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6801" y="859150"/>
            <a:ext cx="1877643" cy="13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0700" y="4057625"/>
            <a:ext cx="2071675" cy="5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519" y="3421344"/>
            <a:ext cx="900192" cy="12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We believe </a:t>
            </a:r>
            <a:r>
              <a:rPr lang="en" sz="3400">
                <a:solidFill>
                  <a:srgbClr val="FFD966"/>
                </a:solidFill>
              </a:rPr>
              <a:t>amazing </a:t>
            </a:r>
            <a:r>
              <a:rPr lang="en" sz="3400"/>
              <a:t>things can happen when like minds come together in a flight. Just like, </a:t>
            </a:r>
            <a:endParaRPr sz="3400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125" y="2200270"/>
            <a:ext cx="4303749" cy="10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Pulkit Chawla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5"/>
          <p:cNvSpPr txBox="1"/>
          <p:nvPr>
            <p:ph idx="4294967295" type="title"/>
          </p:nvPr>
        </p:nvSpPr>
        <p:spPr>
          <a:xfrm>
            <a:off x="311700" y="120075"/>
            <a:ext cx="8520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The team</a:t>
            </a:r>
            <a:endParaRPr sz="3000"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400"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25" y="272394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4">
            <a:alphaModFix/>
          </a:blip>
          <a:srcRect b="12507" l="0" r="0" t="12507"/>
          <a:stretch/>
        </p:blipFill>
        <p:spPr>
          <a:xfrm>
            <a:off x="2638668" y="272409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5">
            <a:alphaModFix/>
          </a:blip>
          <a:srcRect b="4865" l="0" r="0" t="4865"/>
          <a:stretch/>
        </p:blipFill>
        <p:spPr>
          <a:xfrm>
            <a:off x="4856629" y="272395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idx="4294967295" type="title"/>
          </p:nvPr>
        </p:nvSpPr>
        <p:spPr>
          <a:xfrm>
            <a:off x="231725" y="436824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Pulkit Chawla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9" name="Google Shape;159;p25"/>
          <p:cNvSpPr txBox="1"/>
          <p:nvPr>
            <p:ph idx="4294967295" type="title"/>
          </p:nvPr>
        </p:nvSpPr>
        <p:spPr>
          <a:xfrm>
            <a:off x="2449668" y="436824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Raghvendra Rao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0" name="Google Shape;160;p25"/>
          <p:cNvSpPr txBox="1"/>
          <p:nvPr>
            <p:ph idx="4294967295" type="title"/>
          </p:nvPr>
        </p:nvSpPr>
        <p:spPr>
          <a:xfrm>
            <a:off x="4667629" y="436824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Pulkit Arora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6">
            <a:alphaModFix/>
          </a:blip>
          <a:srcRect b="12496" l="0" r="0" t="12496"/>
          <a:stretch/>
        </p:blipFill>
        <p:spPr>
          <a:xfrm>
            <a:off x="7124890" y="272394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idx="4294967295" type="title"/>
          </p:nvPr>
        </p:nvSpPr>
        <p:spPr>
          <a:xfrm>
            <a:off x="6885565" y="436824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Karan Motiramani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Corporate headshot of a woman"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9854" y="5604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420725" y="779700"/>
            <a:ext cx="19434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Answer the question, “Why are we the ones to solve the problem we identified?”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 txBox="1"/>
          <p:nvPr>
            <p:ph idx="4294967295" type="title"/>
          </p:nvPr>
        </p:nvSpPr>
        <p:spPr>
          <a:xfrm>
            <a:off x="5394150" y="162601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Mayuri Madhur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25194" l="0" r="0" t="25199"/>
          <a:stretch/>
        </p:blipFill>
        <p:spPr>
          <a:xfrm>
            <a:off x="3925375" y="152396"/>
            <a:ext cx="4750050" cy="26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2400"/>
            <a:ext cx="3947150" cy="22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b="0" l="7927" r="7918" t="0"/>
          <a:stretch/>
        </p:blipFill>
        <p:spPr>
          <a:xfrm>
            <a:off x="347225" y="1953974"/>
            <a:ext cx="4224775" cy="281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800" y="1676625"/>
            <a:ext cx="4412633" cy="35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do they have in common?</a:t>
            </a:r>
            <a:endParaRPr sz="4000"/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93775" y="2883413"/>
            <a:ext cx="8222100" cy="1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All represent a </a:t>
            </a:r>
            <a:r>
              <a:rPr lang="en" sz="5000">
                <a:solidFill>
                  <a:srgbClr val="CCCCCC"/>
                </a:solidFill>
              </a:rPr>
              <a:t>bad</a:t>
            </a:r>
            <a:r>
              <a:rPr lang="en" sz="5000"/>
              <a:t> customer experience.</a:t>
            </a:r>
            <a:endParaRPr sz="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50" y="96625"/>
            <a:ext cx="3901950" cy="23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175" y="177375"/>
            <a:ext cx="5193851" cy="300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550" y="1836950"/>
            <a:ext cx="4597200" cy="31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6">
            <a:alphaModFix/>
          </a:blip>
          <a:srcRect b="0" l="3300" r="-3299" t="0"/>
          <a:stretch/>
        </p:blipFill>
        <p:spPr>
          <a:xfrm>
            <a:off x="314625" y="2129025"/>
            <a:ext cx="3496550" cy="293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do they have in common?</a:t>
            </a:r>
            <a:endParaRPr sz="4000"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93775" y="2883413"/>
            <a:ext cx="8222100" cy="14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All represent a </a:t>
            </a:r>
            <a:r>
              <a:rPr lang="en" sz="5000">
                <a:solidFill>
                  <a:srgbClr val="FFD966"/>
                </a:solidFill>
              </a:rPr>
              <a:t>fantastic</a:t>
            </a:r>
            <a:r>
              <a:rPr lang="en" sz="5000">
                <a:solidFill>
                  <a:srgbClr val="FFE599"/>
                </a:solidFill>
              </a:rPr>
              <a:t> </a:t>
            </a:r>
            <a:r>
              <a:rPr lang="en" sz="5000"/>
              <a:t>customer experience.</a:t>
            </a:r>
            <a:endParaRPr sz="5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ctrTitle"/>
          </p:nvPr>
        </p:nvSpPr>
        <p:spPr>
          <a:xfrm>
            <a:off x="1011975" y="1575925"/>
            <a:ext cx="6743700" cy="18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The world is moving towards personalized experiences, why shouldn’t the </a:t>
            </a:r>
            <a:r>
              <a:rPr lang="en" sz="3700">
                <a:solidFill>
                  <a:srgbClr val="FFD966"/>
                </a:solidFill>
              </a:rPr>
              <a:t>sky</a:t>
            </a:r>
            <a:r>
              <a:rPr lang="en" sz="3700"/>
              <a:t>?</a:t>
            </a:r>
            <a:endParaRPr sz="3700"/>
          </a:p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460950" y="2661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4988100" y="3350350"/>
            <a:ext cx="4544400" cy="16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F0000"/>
                </a:solidFill>
              </a:rPr>
              <a:t>Se</a:t>
            </a:r>
            <a:r>
              <a:rPr b="1" lang="en" sz="3700"/>
              <a:t>at </a:t>
            </a:r>
            <a:r>
              <a:rPr b="1" lang="en" sz="3700">
                <a:solidFill>
                  <a:srgbClr val="FF0000"/>
                </a:solidFill>
              </a:rPr>
              <a:t>Re</a:t>
            </a:r>
            <a:r>
              <a:rPr b="1" lang="en" sz="3700"/>
              <a:t>commendation </a:t>
            </a:r>
            <a:r>
              <a:rPr b="1" lang="en" sz="3700">
                <a:solidFill>
                  <a:srgbClr val="FF0000"/>
                </a:solidFill>
              </a:rPr>
              <a:t>E</a:t>
            </a:r>
            <a:r>
              <a:rPr b="1" lang="en" sz="3700"/>
              <a:t>ngine.</a:t>
            </a:r>
            <a:endParaRPr b="1" sz="3700"/>
          </a:p>
        </p:txBody>
      </p:sp>
      <p:sp>
        <p:nvSpPr>
          <p:cNvPr id="110" name="Google Shape;110;p19"/>
          <p:cNvSpPr txBox="1"/>
          <p:nvPr/>
        </p:nvSpPr>
        <p:spPr>
          <a:xfrm>
            <a:off x="474475" y="354500"/>
            <a:ext cx="27342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SeReE</a:t>
            </a:r>
            <a:endParaRPr b="1" sz="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 amt="42000"/>
          </a:blip>
          <a:srcRect b="0" l="22085" r="22085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 flight experience that </a:t>
            </a:r>
            <a:r>
              <a:rPr lang="en" sz="2400">
                <a:solidFill>
                  <a:srgbClr val="FFD966"/>
                </a:solidFill>
              </a:rPr>
              <a:t>understands </a:t>
            </a:r>
            <a:r>
              <a:rPr lang="en" sz="2400"/>
              <a:t>what you need.</a:t>
            </a:r>
            <a:endParaRPr sz="2400"/>
          </a:p>
        </p:txBody>
      </p:sp>
      <p:sp>
        <p:nvSpPr>
          <p:cNvPr id="117" name="Google Shape;117;p20"/>
          <p:cNvSpPr txBox="1"/>
          <p:nvPr/>
        </p:nvSpPr>
        <p:spPr>
          <a:xfrm>
            <a:off x="474475" y="354500"/>
            <a:ext cx="27342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SeReE</a:t>
            </a:r>
            <a:endParaRPr b="1" sz="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ctrTitle"/>
          </p:nvPr>
        </p:nvSpPr>
        <p:spPr>
          <a:xfrm>
            <a:off x="1102325" y="536900"/>
            <a:ext cx="67323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b="1" lang="en" sz="5000">
                <a:solidFill>
                  <a:srgbClr val="FF0000"/>
                </a:solidFill>
              </a:rPr>
              <a:t>SeReE </a:t>
            </a:r>
            <a:r>
              <a:rPr lang="en"/>
              <a:t>helps you ?</a:t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897225" y="2237075"/>
            <a:ext cx="77154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Helps you understand your customer better than anyone else.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Creates customer loyalty, which facilitates Customer retention.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Better targeting for Ancillary revenues.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 rot="5400000">
            <a:off x="-3720325" y="417326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4 taps to a </a:t>
            </a:r>
            <a:r>
              <a:rPr lang="en" sz="1500">
                <a:solidFill>
                  <a:srgbClr val="FFD966"/>
                </a:solidFill>
              </a:rPr>
              <a:t>fantastic </a:t>
            </a:r>
            <a:r>
              <a:rPr lang="en" sz="1500">
                <a:solidFill>
                  <a:srgbClr val="FFFFFF"/>
                </a:solidFill>
              </a:rPr>
              <a:t>experience..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